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872663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664960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78416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510389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10162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550247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248076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510346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605085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641962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435382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969221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978435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420123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963643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311849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592522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93907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9ECC9-FF29-435B-91C3-16813405ACAB}" type="datetimeFigureOut">
              <a:rPr lang="es-UY" smtClean="0"/>
              <a:t>15/08/2019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DF1D-7103-4C31-8024-FBF3BA3AF67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603343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37138" y="553791"/>
            <a:ext cx="8925060" cy="3303901"/>
          </a:xfrm>
        </p:spPr>
        <p:txBody>
          <a:bodyPr>
            <a:noAutofit/>
          </a:bodyPr>
          <a:lstStyle/>
          <a:p>
            <a: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FUNCION NOTARIAL EN EL ESTUDIO DEL TITULO DE PROPIEDAD</a:t>
            </a:r>
            <a:b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b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ASESORAMIENTO DEL NEGOCIO</a:t>
            </a:r>
            <a:br>
              <a:rPr lang="es-UY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UY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1227" y="4645227"/>
            <a:ext cx="8246771" cy="1655762"/>
          </a:xfrm>
        </p:spPr>
        <p:txBody>
          <a:bodyPr/>
          <a:lstStyle/>
          <a:p>
            <a:pPr algn="l"/>
            <a:r>
              <a:rPr lang="es-UY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Esc. Roque Molla</a:t>
            </a:r>
            <a:endParaRPr lang="es-UY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2316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>
                <a:solidFill>
                  <a:schemeClr val="bg1"/>
                </a:solidFill>
              </a:rPr>
              <a:t>1. LA CUESTION EN EXAMEN</a:t>
            </a:r>
            <a:endParaRPr lang="es-UY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UY" dirty="0" smtClean="0">
                <a:solidFill>
                  <a:schemeClr val="bg1"/>
                </a:solidFill>
              </a:rPr>
              <a:t>La participación del Escribano en:</a:t>
            </a:r>
          </a:p>
          <a:p>
            <a:pPr marL="0" indent="0" algn="just">
              <a:buNone/>
            </a:pPr>
            <a:r>
              <a:rPr lang="es-UY" dirty="0">
                <a:solidFill>
                  <a:schemeClr val="bg1"/>
                </a:solidFill>
              </a:rPr>
              <a:t>	</a:t>
            </a:r>
            <a:r>
              <a:rPr lang="es-UY" dirty="0" smtClean="0">
                <a:solidFill>
                  <a:schemeClr val="bg1"/>
                </a:solidFill>
              </a:rPr>
              <a:t>a) la calificación del título de propiedad.</a:t>
            </a:r>
          </a:p>
          <a:p>
            <a:pPr marL="0" indent="0" algn="just">
              <a:buNone/>
            </a:pPr>
            <a:r>
              <a:rPr lang="es-UY" dirty="0">
                <a:solidFill>
                  <a:schemeClr val="bg1"/>
                </a:solidFill>
              </a:rPr>
              <a:t>	</a:t>
            </a:r>
            <a:r>
              <a:rPr lang="es-UY" dirty="0" smtClean="0">
                <a:solidFill>
                  <a:schemeClr val="bg1"/>
                </a:solidFill>
              </a:rPr>
              <a:t>En qué casos el dictamen del Escribano es vinculante para los contratantes y para el     órgano jurisdiccional.</a:t>
            </a:r>
          </a:p>
          <a:p>
            <a:pPr marL="0" indent="0">
              <a:buNone/>
            </a:pPr>
            <a:r>
              <a:rPr lang="es-UY" dirty="0" smtClean="0">
                <a:solidFill>
                  <a:schemeClr val="bg1"/>
                </a:solidFill>
              </a:rPr>
              <a:t>            b) el deber de información, de asesoramiento y de consejo acerca de la conveniencia o inconveniencia de la operación.</a:t>
            </a:r>
          </a:p>
          <a:p>
            <a:pPr marL="0" indent="0">
              <a:buNone/>
            </a:pPr>
            <a:endParaRPr lang="es-U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2763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sz="3200" b="1" dirty="0" smtClean="0">
                <a:solidFill>
                  <a:schemeClr val="bg1"/>
                </a:solidFill>
              </a:rPr>
              <a:t>2.</a:t>
            </a:r>
            <a:r>
              <a:rPr lang="es-UY" sz="3200" dirty="0" smtClean="0">
                <a:solidFill>
                  <a:schemeClr val="bg1"/>
                </a:solidFill>
              </a:rPr>
              <a:t> </a:t>
            </a:r>
            <a:r>
              <a:rPr lang="es-UY" sz="3200" b="1" dirty="0">
                <a:solidFill>
                  <a:schemeClr val="bg1"/>
                </a:solidFill>
              </a:rPr>
              <a:t>MODALIDADES DE LA INTERVENCION NOTARIAL</a:t>
            </a:r>
            <a:endParaRPr lang="es-UY" sz="3200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5147" y="2317994"/>
            <a:ext cx="1066263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UY" b="1" dirty="0" smtClean="0">
                <a:solidFill>
                  <a:schemeClr val="bg1"/>
                </a:solidFill>
              </a:rPr>
              <a:t>	1</a:t>
            </a:r>
            <a:r>
              <a:rPr lang="es-UY" b="1" dirty="0">
                <a:solidFill>
                  <a:schemeClr val="bg1"/>
                </a:solidFill>
              </a:rPr>
              <a:t>.- </a:t>
            </a:r>
            <a:r>
              <a:rPr lang="es-UY" dirty="0">
                <a:solidFill>
                  <a:schemeClr val="bg1"/>
                </a:solidFill>
              </a:rPr>
              <a:t>Que la operación quede sujeta a la condición resolutoria de que </a:t>
            </a:r>
            <a:r>
              <a:rPr lang="es-UY" dirty="0" smtClean="0">
                <a:solidFill>
                  <a:schemeClr val="bg1"/>
                </a:solidFill>
              </a:rPr>
              <a:t>los Títulos </a:t>
            </a:r>
            <a:r>
              <a:rPr lang="es-UY" dirty="0">
                <a:solidFill>
                  <a:schemeClr val="bg1"/>
                </a:solidFill>
              </a:rPr>
              <a:t>de propiedad sean hábiles, </a:t>
            </a:r>
            <a:r>
              <a:rPr lang="es-UY" b="1" dirty="0">
                <a:solidFill>
                  <a:schemeClr val="bg1"/>
                </a:solidFill>
              </a:rPr>
              <a:t>de acuerdo a las leyes vigentes</a:t>
            </a:r>
            <a:r>
              <a:rPr lang="es-UY" dirty="0">
                <a:solidFill>
                  <a:schemeClr val="bg1"/>
                </a:solidFill>
              </a:rPr>
              <a:t> y en opinión del Escribano designado por la parte promitente </a:t>
            </a:r>
            <a:r>
              <a:rPr lang="es-UY" dirty="0" smtClean="0">
                <a:solidFill>
                  <a:schemeClr val="bg1"/>
                </a:solidFill>
              </a:rPr>
              <a:t>compradora.</a:t>
            </a:r>
          </a:p>
          <a:p>
            <a:pPr marL="0" indent="0">
              <a:buNone/>
            </a:pPr>
            <a:r>
              <a:rPr lang="es-UY" b="1" dirty="0" smtClean="0">
                <a:solidFill>
                  <a:schemeClr val="bg1"/>
                </a:solidFill>
              </a:rPr>
              <a:t>	Comentario</a:t>
            </a:r>
            <a:r>
              <a:rPr lang="es-UY" dirty="0" smtClean="0">
                <a:solidFill>
                  <a:schemeClr val="bg1"/>
                </a:solidFill>
              </a:rPr>
              <a:t>: </a:t>
            </a:r>
            <a:r>
              <a:rPr lang="es-UY" dirty="0">
                <a:solidFill>
                  <a:schemeClr val="bg1"/>
                </a:solidFill>
              </a:rPr>
              <a:t>El dictamen no puede ser </a:t>
            </a:r>
            <a:r>
              <a:rPr lang="es-UY" b="1" dirty="0">
                <a:solidFill>
                  <a:schemeClr val="bg1"/>
                </a:solidFill>
              </a:rPr>
              <a:t>“mere voluntatis</a:t>
            </a:r>
            <a:r>
              <a:rPr lang="es-UY" b="1" dirty="0" smtClean="0">
                <a:solidFill>
                  <a:schemeClr val="bg1"/>
                </a:solidFill>
              </a:rPr>
              <a:t>”.</a:t>
            </a:r>
            <a:endParaRPr lang="es-UY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UY" dirty="0">
                <a:solidFill>
                  <a:schemeClr val="bg1"/>
                </a:solidFill>
              </a:rPr>
              <a:t>	</a:t>
            </a:r>
            <a:r>
              <a:rPr lang="es-UY" dirty="0" smtClean="0">
                <a:solidFill>
                  <a:schemeClr val="bg1"/>
                </a:solidFill>
              </a:rPr>
              <a:t>Control </a:t>
            </a:r>
            <a:r>
              <a:rPr lang="es-UY" dirty="0">
                <a:solidFill>
                  <a:schemeClr val="bg1"/>
                </a:solidFill>
              </a:rPr>
              <a:t>jurisdiccional de la conformidad con la normativa vigente.</a:t>
            </a:r>
          </a:p>
          <a:p>
            <a:pPr marL="0" indent="0">
              <a:buNone/>
            </a:pPr>
            <a:r>
              <a:rPr lang="es-UY" dirty="0">
                <a:solidFill>
                  <a:schemeClr val="bg1"/>
                </a:solidFill>
              </a:rPr>
              <a:t> </a:t>
            </a:r>
            <a:endParaRPr lang="es-UY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UY" b="1" dirty="0">
                <a:solidFill>
                  <a:schemeClr val="bg1"/>
                </a:solidFill>
              </a:rPr>
              <a:t>	</a:t>
            </a:r>
            <a:r>
              <a:rPr lang="es-UY" b="1" dirty="0" smtClean="0">
                <a:solidFill>
                  <a:schemeClr val="bg1"/>
                </a:solidFill>
              </a:rPr>
              <a:t>2</a:t>
            </a:r>
            <a:r>
              <a:rPr lang="es-UY" b="1" dirty="0">
                <a:solidFill>
                  <a:schemeClr val="bg1"/>
                </a:solidFill>
              </a:rPr>
              <a:t>.- </a:t>
            </a:r>
            <a:r>
              <a:rPr lang="es-UY" dirty="0">
                <a:solidFill>
                  <a:schemeClr val="bg1"/>
                </a:solidFill>
              </a:rPr>
              <a:t>Que la operación quede sujeta al dictamen inapelable </a:t>
            </a:r>
            <a:r>
              <a:rPr lang="es-UY" dirty="0" smtClean="0">
                <a:solidFill>
                  <a:schemeClr val="bg1"/>
                </a:solidFill>
              </a:rPr>
              <a:t>del Escribano </a:t>
            </a:r>
            <a:r>
              <a:rPr lang="es-UY" dirty="0">
                <a:solidFill>
                  <a:schemeClr val="bg1"/>
                </a:solidFill>
              </a:rPr>
              <a:t>designado por la parte promitente </a:t>
            </a:r>
            <a:r>
              <a:rPr lang="es-UY" dirty="0" smtClean="0">
                <a:solidFill>
                  <a:schemeClr val="bg1"/>
                </a:solidFill>
              </a:rPr>
              <a:t>compradora.</a:t>
            </a:r>
          </a:p>
          <a:p>
            <a:pPr marL="0" indent="0">
              <a:buNone/>
            </a:pPr>
            <a:r>
              <a:rPr lang="es-UY" b="1" dirty="0">
                <a:solidFill>
                  <a:schemeClr val="bg1"/>
                </a:solidFill>
              </a:rPr>
              <a:t>	</a:t>
            </a:r>
            <a:r>
              <a:rPr lang="es-UY" b="1" dirty="0" smtClean="0">
                <a:solidFill>
                  <a:schemeClr val="bg1"/>
                </a:solidFill>
              </a:rPr>
              <a:t>Comentario</a:t>
            </a:r>
            <a:r>
              <a:rPr lang="es-UY" b="1" dirty="0">
                <a:solidFill>
                  <a:schemeClr val="bg1"/>
                </a:solidFill>
              </a:rPr>
              <a:t>: </a:t>
            </a:r>
            <a:r>
              <a:rPr lang="es-UY" dirty="0" smtClean="0">
                <a:solidFill>
                  <a:schemeClr val="bg1"/>
                </a:solidFill>
              </a:rPr>
              <a:t>Dictamen </a:t>
            </a:r>
            <a:r>
              <a:rPr lang="es-UY" b="1" dirty="0" smtClean="0">
                <a:solidFill>
                  <a:schemeClr val="bg1"/>
                </a:solidFill>
              </a:rPr>
              <a:t>al  </a:t>
            </a:r>
            <a:r>
              <a:rPr lang="es-UY" b="1" dirty="0">
                <a:solidFill>
                  <a:schemeClr val="bg1"/>
                </a:solidFill>
              </a:rPr>
              <a:t>mero arbitrio del Escribano.</a:t>
            </a:r>
            <a:endParaRPr lang="es-UY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UY" b="1" dirty="0">
                <a:solidFill>
                  <a:schemeClr val="bg1"/>
                </a:solidFill>
              </a:rPr>
              <a:t>                                   </a:t>
            </a:r>
            <a:r>
              <a:rPr lang="es-UY" dirty="0">
                <a:solidFill>
                  <a:schemeClr val="bg1"/>
                </a:solidFill>
              </a:rPr>
              <a:t>Impugnación: Vicio de la voluntad</a:t>
            </a:r>
          </a:p>
          <a:p>
            <a:pPr marL="0" indent="0">
              <a:buNone/>
            </a:pPr>
            <a:r>
              <a:rPr lang="es-UY" dirty="0">
                <a:solidFill>
                  <a:schemeClr val="bg1"/>
                </a:solidFill>
              </a:rPr>
              <a:t>                                                             Responsabilidad profesional</a:t>
            </a:r>
          </a:p>
          <a:p>
            <a:endParaRPr lang="es-U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679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4771920"/>
          </a:xfrm>
        </p:spPr>
        <p:txBody>
          <a:bodyPr/>
          <a:lstStyle/>
          <a:p>
            <a:pPr marL="0" indent="0">
              <a:buNone/>
            </a:pPr>
            <a:r>
              <a:rPr lang="es-UY" b="1" dirty="0" smtClean="0">
                <a:solidFill>
                  <a:schemeClr val="bg1"/>
                </a:solidFill>
              </a:rPr>
              <a:t>	3</a:t>
            </a:r>
            <a:r>
              <a:rPr lang="es-UY" b="1" dirty="0">
                <a:solidFill>
                  <a:schemeClr val="bg1"/>
                </a:solidFill>
              </a:rPr>
              <a:t>.- </a:t>
            </a:r>
            <a:r>
              <a:rPr lang="es-UY" dirty="0">
                <a:solidFill>
                  <a:schemeClr val="bg1"/>
                </a:solidFill>
              </a:rPr>
              <a:t>Sometimiento en caso de discrepancias al dictamen inapelable de la Asociación de Escribano del Uruguay (AEU) o de un tercero ajeno a las partes.</a:t>
            </a:r>
          </a:p>
          <a:p>
            <a:pPr marL="0" indent="0">
              <a:buNone/>
            </a:pPr>
            <a:r>
              <a:rPr lang="es-UY" dirty="0">
                <a:solidFill>
                  <a:schemeClr val="bg1"/>
                </a:solidFill>
              </a:rPr>
              <a:t>La AEU o tercero como </a:t>
            </a:r>
            <a:r>
              <a:rPr lang="es-UY" dirty="0" smtClean="0">
                <a:solidFill>
                  <a:schemeClr val="bg1"/>
                </a:solidFill>
              </a:rPr>
              <a:t>árbitro. No </a:t>
            </a:r>
            <a:r>
              <a:rPr lang="es-UY" dirty="0">
                <a:solidFill>
                  <a:schemeClr val="bg1"/>
                </a:solidFill>
              </a:rPr>
              <a:t>se trata de un proceso arbitral, ya que éste procede en situaciones de “contiendas” no de disparidad de opiniones (art.472 C.G.P</a:t>
            </a:r>
            <a:r>
              <a:rPr lang="es-UY" dirty="0" smtClean="0">
                <a:solidFill>
                  <a:schemeClr val="bg1"/>
                </a:solidFill>
              </a:rPr>
              <a:t>.)</a:t>
            </a:r>
          </a:p>
          <a:p>
            <a:pPr marL="0" indent="0">
              <a:buNone/>
            </a:pPr>
            <a:endParaRPr lang="es-UY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UY" b="1" dirty="0">
                <a:solidFill>
                  <a:schemeClr val="bg1"/>
                </a:solidFill>
              </a:rPr>
              <a:t>	</a:t>
            </a:r>
            <a:r>
              <a:rPr lang="es-UY" b="1" dirty="0" smtClean="0">
                <a:solidFill>
                  <a:schemeClr val="bg1"/>
                </a:solidFill>
              </a:rPr>
              <a:t>4</a:t>
            </a:r>
            <a:r>
              <a:rPr lang="es-UY" b="1" dirty="0">
                <a:solidFill>
                  <a:schemeClr val="bg1"/>
                </a:solidFill>
              </a:rPr>
              <a:t>.- </a:t>
            </a:r>
            <a:r>
              <a:rPr lang="es-UY" dirty="0">
                <a:solidFill>
                  <a:schemeClr val="bg1"/>
                </a:solidFill>
              </a:rPr>
              <a:t>Pacto de condición resolutoria para el caso que de acuerdo al informe</a:t>
            </a:r>
            <a:r>
              <a:rPr lang="es-UY" dirty="0" smtClean="0">
                <a:solidFill>
                  <a:schemeClr val="bg1"/>
                </a:solidFill>
              </a:rPr>
              <a:t>, asesoramiento </a:t>
            </a:r>
            <a:r>
              <a:rPr lang="es-UY" dirty="0">
                <a:solidFill>
                  <a:schemeClr val="bg1"/>
                </a:solidFill>
              </a:rPr>
              <a:t>y consejo del Escribano, la operación proyectada implique un riesgo </a:t>
            </a:r>
            <a:r>
              <a:rPr lang="es-UY" dirty="0" smtClean="0">
                <a:solidFill>
                  <a:schemeClr val="bg1"/>
                </a:solidFill>
              </a:rPr>
              <a:t>jurídico.</a:t>
            </a:r>
            <a:endParaRPr lang="es-U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2958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8539" y="870613"/>
            <a:ext cx="10515600" cy="471426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r>
              <a:rPr lang="es-UY" dirty="0">
                <a:solidFill>
                  <a:schemeClr val="bg1"/>
                </a:solidFill>
              </a:rPr>
              <a:t> </a:t>
            </a:r>
            <a:r>
              <a:rPr lang="es-UY" b="1" dirty="0">
                <a:solidFill>
                  <a:schemeClr val="bg1"/>
                </a:solidFill>
              </a:rPr>
              <a:t>Situaciones fácticas merecedoras de especial </a:t>
            </a:r>
            <a:r>
              <a:rPr lang="es-UY" b="1" dirty="0" smtClean="0">
                <a:solidFill>
                  <a:schemeClr val="bg1"/>
                </a:solidFill>
              </a:rPr>
              <a:t>tutela</a:t>
            </a:r>
          </a:p>
          <a:p>
            <a:pPr marL="0" indent="0">
              <a:buNone/>
            </a:pPr>
            <a:endParaRPr lang="es-UY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UY" b="1" dirty="0">
                <a:solidFill>
                  <a:schemeClr val="bg1"/>
                </a:solidFill>
              </a:rPr>
              <a:t>	</a:t>
            </a:r>
            <a:r>
              <a:rPr lang="es-UY" b="1" dirty="0" smtClean="0">
                <a:solidFill>
                  <a:schemeClr val="bg1"/>
                </a:solidFill>
              </a:rPr>
              <a:t>-</a:t>
            </a:r>
            <a:r>
              <a:rPr lang="es-UY" b="1" dirty="0">
                <a:solidFill>
                  <a:schemeClr val="bg1"/>
                </a:solidFill>
              </a:rPr>
              <a:t>Acción Pauliana. Ej.: </a:t>
            </a:r>
            <a:r>
              <a:rPr lang="es-UY" dirty="0">
                <a:solidFill>
                  <a:schemeClr val="bg1"/>
                </a:solidFill>
              </a:rPr>
              <a:t>único bien y multiplicidad de deudas</a:t>
            </a:r>
            <a:r>
              <a:rPr lang="es-UY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s-UY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UY" b="1" dirty="0">
                <a:solidFill>
                  <a:schemeClr val="bg1"/>
                </a:solidFill>
              </a:rPr>
              <a:t>	</a:t>
            </a:r>
            <a:r>
              <a:rPr lang="es-UY" b="1" dirty="0" smtClean="0">
                <a:solidFill>
                  <a:schemeClr val="bg1"/>
                </a:solidFill>
              </a:rPr>
              <a:t>- </a:t>
            </a:r>
            <a:r>
              <a:rPr lang="es-UY" b="1" dirty="0">
                <a:solidFill>
                  <a:schemeClr val="bg1"/>
                </a:solidFill>
              </a:rPr>
              <a:t>Acción declarativa de simulación:</a:t>
            </a:r>
            <a:r>
              <a:rPr lang="es-UY" dirty="0">
                <a:solidFill>
                  <a:schemeClr val="bg1"/>
                </a:solidFill>
              </a:rPr>
              <a:t> Dudas objetivamente comprobables, no de existencia de un mero indicio en la documentación (por ej.: el precio bajo o “vil”).</a:t>
            </a:r>
          </a:p>
          <a:p>
            <a:pPr marL="0" indent="0">
              <a:buNone/>
            </a:pPr>
            <a:r>
              <a:rPr lang="es-UY" dirty="0" smtClean="0">
                <a:solidFill>
                  <a:schemeClr val="bg1"/>
                </a:solidFill>
              </a:rPr>
              <a:t>*</a:t>
            </a:r>
            <a:r>
              <a:rPr lang="es-UY" dirty="0">
                <a:solidFill>
                  <a:schemeClr val="bg1"/>
                </a:solidFill>
              </a:rPr>
              <a:t>La mala fe del vendedor debe basarse en situación fáctica demostrable.</a:t>
            </a:r>
          </a:p>
          <a:p>
            <a:pPr marL="0" indent="0">
              <a:buNone/>
            </a:pPr>
            <a:r>
              <a:rPr lang="es-UY" dirty="0" smtClean="0">
                <a:solidFill>
                  <a:schemeClr val="bg1"/>
                </a:solidFill>
              </a:rPr>
              <a:t>* </a:t>
            </a:r>
            <a:r>
              <a:rPr lang="es-UY" dirty="0">
                <a:solidFill>
                  <a:schemeClr val="bg1"/>
                </a:solidFill>
              </a:rPr>
              <a:t>La ausencia de causa justificante.</a:t>
            </a:r>
          </a:p>
        </p:txBody>
      </p:sp>
    </p:spTree>
    <p:extLst>
      <p:ext uri="{BB962C8B-B14F-4D97-AF65-F5344CB8AC3E}">
        <p14:creationId xmlns:p14="http://schemas.microsoft.com/office/powerpoint/2010/main" val="9770501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0065" y="2299176"/>
            <a:ext cx="10515600" cy="290587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r>
              <a:rPr lang="es-UY" dirty="0" smtClean="0">
                <a:solidFill>
                  <a:schemeClr val="bg1"/>
                </a:solidFill>
              </a:rPr>
              <a:t>	Con </a:t>
            </a:r>
            <a:r>
              <a:rPr lang="es-UY" dirty="0">
                <a:solidFill>
                  <a:schemeClr val="bg1"/>
                </a:solidFill>
              </a:rPr>
              <a:t>la aceptación por el Escribano de la bondad del título no concluye </a:t>
            </a:r>
            <a:r>
              <a:rPr lang="es-UY" dirty="0" smtClean="0">
                <a:solidFill>
                  <a:schemeClr val="bg1"/>
                </a:solidFill>
              </a:rPr>
              <a:t>la </a:t>
            </a:r>
            <a:r>
              <a:rPr lang="es-UY" dirty="0">
                <a:solidFill>
                  <a:schemeClr val="bg1"/>
                </a:solidFill>
              </a:rPr>
              <a:t>función notarial porque la misma debe ser completada cumpliendo el deber de información, de asesoramiento y de consejo a los </a:t>
            </a:r>
            <a:r>
              <a:rPr lang="es-UY" dirty="0" smtClean="0">
                <a:solidFill>
                  <a:schemeClr val="bg1"/>
                </a:solidFill>
              </a:rPr>
              <a:t>contratantes.</a:t>
            </a:r>
          </a:p>
          <a:p>
            <a:pPr marL="0" indent="0">
              <a:buNone/>
            </a:pPr>
            <a:r>
              <a:rPr lang="es-UY" dirty="0" smtClean="0">
                <a:solidFill>
                  <a:schemeClr val="bg1"/>
                </a:solidFill>
              </a:rPr>
              <a:t>	Relevancia </a:t>
            </a:r>
            <a:r>
              <a:rPr lang="es-UY" dirty="0">
                <a:solidFill>
                  <a:schemeClr val="bg1"/>
                </a:solidFill>
              </a:rPr>
              <a:t>de la intervención del Escribano </a:t>
            </a:r>
            <a:r>
              <a:rPr lang="es-UY" dirty="0" smtClean="0">
                <a:solidFill>
                  <a:schemeClr val="bg1"/>
                </a:solidFill>
              </a:rPr>
              <a:t>en la </a:t>
            </a:r>
            <a:r>
              <a:rPr lang="es-UY" dirty="0">
                <a:solidFill>
                  <a:schemeClr val="bg1"/>
                </a:solidFill>
              </a:rPr>
              <a:t>etapa inicial.</a:t>
            </a:r>
          </a:p>
          <a:p>
            <a:pPr marL="0" indent="0">
              <a:buNone/>
            </a:pPr>
            <a:endParaRPr lang="es-U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4795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177</TotalTime>
  <Words>42</Words>
  <Application>Microsoft Office PowerPoint</Application>
  <PresentationFormat>Panorámica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Circuito</vt:lpstr>
      <vt:lpstr>LA FUNCION NOTARIAL EN EL ESTUDIO DEL TITULO DE PROPIEDAD   Y   EN EL ASESORAMIENTO DEL NEGOCIO </vt:lpstr>
      <vt:lpstr>1. LA CUESTION EN EXAMEN</vt:lpstr>
      <vt:lpstr>2. MODALIDADES DE LA INTERVENCION NOTARIAL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FUNCION NOTARIAL EN EL ESTUDIO DEL TITULO DE PROPIEDAD   Y   EN EL ASESORAMIENTO DEL NEGOCIO</dc:title>
  <dc:creator>Usuario</dc:creator>
  <cp:lastModifiedBy>Usuario</cp:lastModifiedBy>
  <cp:revision>3</cp:revision>
  <cp:lastPrinted>2019-08-15T20:20:12Z</cp:lastPrinted>
  <dcterms:created xsi:type="dcterms:W3CDTF">2019-08-15T15:32:22Z</dcterms:created>
  <dcterms:modified xsi:type="dcterms:W3CDTF">2019-08-15T20:21:11Z</dcterms:modified>
</cp:coreProperties>
</file>